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08" r:id="rId2"/>
  </p:sldMasterIdLst>
  <p:sldIdLst>
    <p:sldId id="256" r:id="rId3"/>
    <p:sldId id="257" r:id="rId4"/>
    <p:sldId id="275" r:id="rId5"/>
    <p:sldId id="278" r:id="rId6"/>
    <p:sldId id="279" r:id="rId7"/>
    <p:sldId id="282" r:id="rId8"/>
    <p:sldId id="263" r:id="rId9"/>
    <p:sldId id="280" r:id="rId10"/>
    <p:sldId id="281" r:id="rId11"/>
    <p:sldId id="267" r:id="rId12"/>
    <p:sldId id="274" r:id="rId13"/>
    <p:sldId id="276" r:id="rId14"/>
    <p:sldId id="266" r:id="rId15"/>
    <p:sldId id="277"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9"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61432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7"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9"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6EF84-1CCC-4052-9F83-EE59A12201E7}" type="datetimeFigureOut">
              <a:rPr lang="en-IN" smtClean="0"/>
              <a:t>29-04-2016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459729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5" y="3657600"/>
            <a:ext cx="8825659" cy="23622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971791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1"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5" y="4350657"/>
            <a:ext cx="8825659" cy="1676400"/>
          </a:xfrm>
        </p:spPr>
        <p:txBody>
          <a:bodyPr anchor="ctr">
            <a:normAutofit/>
          </a:bodyPr>
          <a:lstStyle>
            <a:lvl1pPr marL="0" indent="0">
              <a:buNone/>
              <a:defRPr sz="18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
        <p:nvSpPr>
          <p:cNvPr id="12" name="TextBox 11"/>
          <p:cNvSpPr txBox="1"/>
          <p:nvPr/>
        </p:nvSpPr>
        <p:spPr>
          <a:xfrm>
            <a:off x="898295" y="971254"/>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1" y="2613788"/>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715753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5"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none">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1006757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7"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1"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61" y="1981200"/>
            <a:ext cx="2936241"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5" y="2667000"/>
            <a:ext cx="2946795"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1" y="1981200"/>
            <a:ext cx="2932113"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1" y="2667000"/>
            <a:ext cx="2932113" cy="3589338"/>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cxnSp>
        <p:nvCxnSpPr>
          <p:cNvPr id="17" name="Straight Connector 16"/>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1960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1"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3"/>
            <a:ext cx="2940051"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6" y="4250949"/>
            <a:ext cx="2930525"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5"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2"/>
            <a:ext cx="293440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1" y="4250949"/>
            <a:ext cx="2932113"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701"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6" y="4827210"/>
            <a:ext cx="2935997" cy="659189"/>
          </a:xfrm>
        </p:spPr>
        <p:txBody>
          <a:bodyPr anchor="t">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cxnSp>
        <p:nvCxnSpPr>
          <p:cNvPr id="19" name="Straight Connector 18"/>
          <p:cNvCxnSpPr/>
          <p:nvPr/>
        </p:nvCxnSpPr>
        <p:spPr>
          <a:xfrm>
            <a:off x="372614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889587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4037191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3" y="430215"/>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4"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2454675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762001"/>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2001"/>
            <a:ext cx="2925319"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541130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23483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552399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825853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9196EF84-1CCC-4052-9F83-EE59A12201E7}" type="datetimeFigureOut">
              <a:rPr lang="en-IN" smtClean="0"/>
              <a:t>29-04-2016</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65125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8"/>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9196EF84-1CCC-4052-9F83-EE59A12201E7}" type="datetimeFigureOut">
              <a:rPr lang="en-IN" smtClean="0"/>
              <a:t>29-04-2016</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481577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9196EF84-1CCC-4052-9F83-EE59A12201E7}" type="datetimeFigureOut">
              <a:rPr lang="en-IN" smtClean="0"/>
              <a:t>29-04-2016</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783903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196EF84-1CCC-4052-9F83-EE59A12201E7}" type="datetimeFigureOut">
              <a:rPr lang="en-IN" smtClean="0"/>
              <a:t>29-04-2016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287763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96EF84-1CCC-4052-9F83-EE59A12201E7}" type="datetimeFigureOut">
              <a:rPr lang="en-IN" smtClean="0"/>
              <a:t>29-04-2016</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2140849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5" y="767419"/>
            <a:ext cx="8115231" cy="5330952"/>
          </a:xfrm>
          <a:solidFill>
            <a:schemeClr val="bg1">
              <a:lumMod val="75000"/>
            </a:schemeClr>
          </a:solidFill>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96EF84-1CCC-4052-9F83-EE59A12201E7}" type="datetimeFigureOut">
              <a:rPr lang="en-IN" smtClean="0"/>
              <a:t>29-04-2016</a:t>
            </a:fld>
            <a:endParaRPr lang="en-IN"/>
          </a:p>
        </p:txBody>
      </p:sp>
      <p:sp>
        <p:nvSpPr>
          <p:cNvPr id="9" name="Footer Placeholder 8"/>
          <p:cNvSpPr>
            <a:spLocks noGrp="1"/>
          </p:cNvSpPr>
          <p:nvPr>
            <p:ph type="ftr" sz="quarter" idx="11"/>
          </p:nvPr>
        </p:nvSpPr>
        <p:spPr>
          <a:xfrm>
            <a:off x="3499102" y="6356352"/>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2534284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6EF84-1CCC-4052-9F83-EE59A12201E7}" type="datetimeFigureOut">
              <a:rPr lang="en-IN" smtClean="0"/>
              <a:t>29-04-2016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843524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6EF84-1CCC-4052-9F83-EE59A12201E7}" type="datetimeFigureOut">
              <a:rPr lang="en-IN" smtClean="0"/>
              <a:t>29-04-2016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48734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7" y="2861735"/>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2000" cap="all">
                <a:solidFill>
                  <a:schemeClr val="bg2">
                    <a:lumMod val="40000"/>
                    <a:lumOff val="6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254921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3"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4" y="2056093"/>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196EF84-1CCC-4052-9F83-EE59A12201E7}" type="datetimeFigureOut">
              <a:rPr lang="en-IN" smtClean="0"/>
              <a:t>29-04-2016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138181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9"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3"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6" y="1905000"/>
            <a:ext cx="4396339" cy="576262"/>
          </a:xfrm>
        </p:spPr>
        <p:txBody>
          <a:bodyPr anchor="b">
            <a:noAutofit/>
          </a:bodyPr>
          <a:lstStyle>
            <a:lvl1pPr marL="0" indent="0">
              <a:buNone/>
              <a:defRPr sz="2400" b="0">
                <a:solidFill>
                  <a:schemeClr val="bg2">
                    <a:lumMod val="40000"/>
                    <a:lumOff val="6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6"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96EF84-1CCC-4052-9F83-EE59A12201E7}" type="datetimeFigureOut">
              <a:rPr lang="en-IN" smtClean="0"/>
              <a:t>29-04-2016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4380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39445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951793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2"/>
            <a:ext cx="3401063" cy="2895599"/>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196EF84-1CCC-4052-9F83-EE59A12201E7}" type="datetimeFigureOut">
              <a:rPr lang="en-IN" smtClean="0"/>
              <a:t>29-04-2016</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2461685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7"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7"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96EF84-1CCC-4052-9F83-EE59A12201E7}" type="datetimeFigureOut">
              <a:rPr lang="en-IN" smtClean="0"/>
              <a:t>29-04-2016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AF9FA0-F425-42DF-BDD1-C82B0E3A85FC}" type="slidenum">
              <a:rPr lang="en-IN" smtClean="0"/>
              <a:t>‹#›</a:t>
            </a:fld>
            <a:endParaRPr lang="en-IN"/>
          </a:p>
        </p:txBody>
      </p:sp>
    </p:spTree>
    <p:extLst>
      <p:ext uri="{BB962C8B-B14F-4D97-AF65-F5344CB8AC3E}">
        <p14:creationId xmlns:p14="http://schemas.microsoft.com/office/powerpoint/2010/main" val="157837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1" y="2669687"/>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1" y="2892349"/>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3" y="2"/>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5"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2"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20"/>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41"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196EF84-1CCC-4052-9F83-EE59A12201E7}" type="datetimeFigureOut">
              <a:rPr lang="en-IN" smtClean="0"/>
              <a:t>29-04-2016</a:t>
            </a:fld>
            <a:endParaRPr lang="en-IN"/>
          </a:p>
        </p:txBody>
      </p:sp>
      <p:sp>
        <p:nvSpPr>
          <p:cNvPr id="5" name="Footer Placeholder 4"/>
          <p:cNvSpPr>
            <a:spLocks noGrp="1"/>
          </p:cNvSpPr>
          <p:nvPr>
            <p:ph type="ftr" sz="quarter" idx="3"/>
          </p:nvPr>
        </p:nvSpPr>
        <p:spPr>
          <a:xfrm rot="5400000">
            <a:off x="8951575" y="3225299"/>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2" y="295731"/>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8AF9FA0-F425-42DF-BDD1-C82B0E3A85FC}" type="slidenum">
              <a:rPr lang="en-IN" smtClean="0"/>
              <a:t>‹#›</a:t>
            </a:fld>
            <a:endParaRPr lang="en-IN"/>
          </a:p>
        </p:txBody>
      </p:sp>
    </p:spTree>
    <p:extLst>
      <p:ext uri="{BB962C8B-B14F-4D97-AF65-F5344CB8AC3E}">
        <p14:creationId xmlns:p14="http://schemas.microsoft.com/office/powerpoint/2010/main" val="95484816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189"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32" indent="-28574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971"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160"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349"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937"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726"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914"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103" indent="-228594" algn="l" defTabSz="45718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758952"/>
            <a:ext cx="3443591"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9"/>
            <a:ext cx="2947483"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2"/>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196EF84-1CCC-4052-9F83-EE59A12201E7}" type="datetimeFigureOut">
              <a:rPr lang="en-IN" smtClean="0"/>
              <a:t>29-04-2016</a:t>
            </a:fld>
            <a:endParaRPr lang="en-IN"/>
          </a:p>
        </p:txBody>
      </p:sp>
      <p:sp>
        <p:nvSpPr>
          <p:cNvPr id="5" name="Footer Placeholder 4"/>
          <p:cNvSpPr>
            <a:spLocks noGrp="1"/>
          </p:cNvSpPr>
          <p:nvPr>
            <p:ph type="ftr" sz="quarter" idx="3"/>
          </p:nvPr>
        </p:nvSpPr>
        <p:spPr>
          <a:xfrm>
            <a:off x="3869268" y="6356352"/>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7" y="6356352"/>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8AF9FA0-F425-42DF-BDD1-C82B0E3A85FC}" type="slidenum">
              <a:rPr lang="en-IN" smtClean="0"/>
              <a:t>‹#›</a:t>
            </a:fld>
            <a:endParaRPr lang="en-IN"/>
          </a:p>
        </p:txBody>
      </p:sp>
    </p:spTree>
    <p:extLst>
      <p:ext uri="{BB962C8B-B14F-4D97-AF65-F5344CB8AC3E}">
        <p14:creationId xmlns:p14="http://schemas.microsoft.com/office/powerpoint/2010/main" val="18748084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377"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75" indent="-182875" algn="l" defTabSz="914377"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783" indent="-182875" algn="l" defTabSz="914377" rtl="0" eaLnBrk="1" latinLnBrk="0" hangingPunct="1">
        <a:lnSpc>
          <a:spcPct val="90000"/>
        </a:lnSpc>
        <a:spcBef>
          <a:spcPts val="251"/>
        </a:spcBef>
        <a:spcAft>
          <a:spcPts val="251"/>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2971" indent="-182875" algn="l" defTabSz="914377" rtl="0" eaLnBrk="1" latinLnBrk="0" hangingPunct="1">
        <a:lnSpc>
          <a:spcPct val="90000"/>
        </a:lnSpc>
        <a:spcBef>
          <a:spcPts val="251"/>
        </a:spcBef>
        <a:spcAft>
          <a:spcPts val="251"/>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160" indent="-182875" algn="l" defTabSz="914377" rtl="0" eaLnBrk="1" latinLnBrk="0" hangingPunct="1">
        <a:lnSpc>
          <a:spcPct val="90000"/>
        </a:lnSpc>
        <a:spcBef>
          <a:spcPts val="251"/>
        </a:spcBef>
        <a:spcAft>
          <a:spcPts val="251"/>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349" indent="-182875" algn="l" defTabSz="914377" rtl="0" eaLnBrk="1" latinLnBrk="0" hangingPunct="1">
        <a:lnSpc>
          <a:spcPct val="90000"/>
        </a:lnSpc>
        <a:spcBef>
          <a:spcPts val="251"/>
        </a:spcBef>
        <a:spcAft>
          <a:spcPts val="251"/>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537" indent="-228594" algn="l" defTabSz="914377" rtl="0" eaLnBrk="1" latinLnBrk="0" hangingPunct="1">
        <a:lnSpc>
          <a:spcPct val="90000"/>
        </a:lnSpc>
        <a:spcBef>
          <a:spcPts val="251"/>
        </a:spcBef>
        <a:spcAft>
          <a:spcPts val="251"/>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726" indent="-228594" algn="l" defTabSz="914377" rtl="0" eaLnBrk="1" latinLnBrk="0" hangingPunct="1">
        <a:lnSpc>
          <a:spcPct val="90000"/>
        </a:lnSpc>
        <a:spcBef>
          <a:spcPts val="251"/>
        </a:spcBef>
        <a:spcAft>
          <a:spcPts val="251"/>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8914" indent="-228594" algn="l" defTabSz="914377" rtl="0" eaLnBrk="1" latinLnBrk="0" hangingPunct="1">
        <a:lnSpc>
          <a:spcPct val="90000"/>
        </a:lnSpc>
        <a:spcBef>
          <a:spcPts val="251"/>
        </a:spcBef>
        <a:spcAft>
          <a:spcPts val="251"/>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103" indent="-228594" algn="l" defTabSz="914377" rtl="0" eaLnBrk="1" latinLnBrk="0" hangingPunct="1">
        <a:lnSpc>
          <a:spcPct val="90000"/>
        </a:lnSpc>
        <a:spcBef>
          <a:spcPts val="251"/>
        </a:spcBef>
        <a:spcAft>
          <a:spcPts val="251"/>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www.codecademy.com/" TargetMode="External"/><Relationship Id="rId2" Type="http://schemas.openxmlformats.org/officeDocument/2006/relationships/hyperlink" Target="http://www.flask.pocoo.org/" TargetMode="External"/><Relationship Id="rId1" Type="http://schemas.openxmlformats.org/officeDocument/2006/relationships/slideLayout" Target="../slideLayouts/slideLayout19.xml"/><Relationship Id="rId5" Type="http://schemas.openxmlformats.org/officeDocument/2006/relationships/hyperlink" Target="http://www.google.com/" TargetMode="External"/><Relationship Id="rId4" Type="http://schemas.openxmlformats.org/officeDocument/2006/relationships/hyperlink" Target="http://www.w3school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610" y="731520"/>
            <a:ext cx="12238610" cy="1446550"/>
          </a:xfrm>
          <a:prstGeom prst="rect">
            <a:avLst/>
          </a:prstGeom>
          <a:noFill/>
        </p:spPr>
        <p:txBody>
          <a:bodyPr wrap="square" lIns="91440" tIns="45720" rIns="91440" bIns="45720">
            <a:spAutoFit/>
          </a:bodyPr>
          <a:lstStyle/>
          <a:p>
            <a:pPr algn="ctr"/>
            <a:r>
              <a:rPr lang="en-US" sz="8800" dirty="0">
                <a:ln w="0"/>
                <a:solidFill>
                  <a:schemeClr val="accent1">
                    <a:lumMod val="50000"/>
                  </a:schemeClr>
                </a:solidFill>
                <a:effectLst>
                  <a:reflection blurRad="6350" stA="53000" endA="300" endPos="35500" dir="5400000" sy="-90000" algn="bl" rotWithShape="0"/>
                </a:effectLst>
                <a:latin typeface="AR CENA" panose="02000000000000000000" pitchFamily="2" charset="0"/>
              </a:rPr>
              <a:t>TRAVEL SAFE using PYTHON</a:t>
            </a:r>
            <a:endParaRPr lang="en-US" sz="8800" b="1" dirty="0">
              <a:ln w="12700">
                <a:solidFill>
                  <a:schemeClr val="accent1"/>
                </a:solidFill>
                <a:prstDash val="solid"/>
              </a:ln>
              <a:solidFill>
                <a:schemeClr val="accent1">
                  <a:lumMod val="50000"/>
                </a:schemeClr>
              </a:solidFill>
              <a:effectLst>
                <a:outerShdw dist="38100" dir="2640000" algn="bl" rotWithShape="0">
                  <a:schemeClr val="accent1"/>
                </a:outerShdw>
              </a:effectLst>
              <a:latin typeface="AR CENA" panose="02000000000000000000" pitchFamily="2" charset="0"/>
            </a:endParaRPr>
          </a:p>
        </p:txBody>
      </p:sp>
      <p:sp>
        <p:nvSpPr>
          <p:cNvPr id="3" name="TextBox 2"/>
          <p:cNvSpPr txBox="1"/>
          <p:nvPr/>
        </p:nvSpPr>
        <p:spPr>
          <a:xfrm>
            <a:off x="1195754" y="2653094"/>
            <a:ext cx="7441809" cy="2954655"/>
          </a:xfrm>
          <a:prstGeom prst="rect">
            <a:avLst/>
          </a:prstGeom>
          <a:noFill/>
        </p:spPr>
        <p:txBody>
          <a:bodyPr wrap="square" rtlCol="0">
            <a:spAutoFit/>
          </a:bodyPr>
          <a:lstStyle/>
          <a:p>
            <a:r>
              <a:rPr lang="en-IN" sz="3600" dirty="0">
                <a:solidFill>
                  <a:schemeClr val="accent1">
                    <a:lumMod val="50000"/>
                  </a:schemeClr>
                </a:solidFill>
                <a:latin typeface="Times New Roman" panose="02020603050405020304" pitchFamily="18" charset="0"/>
                <a:cs typeface="Times New Roman" panose="02020603050405020304" pitchFamily="18" charset="0"/>
              </a:rPr>
              <a:t>Internal Guide:</a:t>
            </a:r>
          </a:p>
          <a:p>
            <a:r>
              <a:rPr lang="en-IN" sz="3200" dirty="0">
                <a:solidFill>
                  <a:schemeClr val="accent1">
                    <a:lumMod val="50000"/>
                  </a:schemeClr>
                </a:solidFill>
                <a:latin typeface="Times New Roman" panose="02020603050405020304" pitchFamily="18" charset="0"/>
                <a:cs typeface="Times New Roman" panose="02020603050405020304" pitchFamily="18" charset="0"/>
              </a:rPr>
              <a:t>		Mrs. A.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Lalitha</a:t>
            </a:r>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Venkatesan</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endParaRPr lang="en-IN" dirty="0">
              <a:solidFill>
                <a:schemeClr val="accent1">
                  <a:lumMod val="50000"/>
                </a:schemeClr>
              </a:solidFill>
              <a:latin typeface="Times New Roman" panose="02020603050405020304" pitchFamily="18" charset="0"/>
              <a:cs typeface="Times New Roman" panose="02020603050405020304" pitchFamily="18" charset="0"/>
            </a:endParaRPr>
          </a:p>
          <a:p>
            <a:r>
              <a:rPr lang="en-IN" sz="3600" dirty="0">
                <a:solidFill>
                  <a:schemeClr val="accent1">
                    <a:lumMod val="50000"/>
                  </a:schemeClr>
                </a:solidFill>
                <a:latin typeface="Times New Roman" panose="02020603050405020304" pitchFamily="18" charset="0"/>
                <a:cs typeface="Times New Roman" panose="02020603050405020304" pitchFamily="18" charset="0"/>
              </a:rPr>
              <a:t>Project Members:</a:t>
            </a:r>
            <a:endParaRPr lang="en-IN" sz="3200" dirty="0">
              <a:solidFill>
                <a:schemeClr val="accent1">
                  <a:lumMod val="50000"/>
                </a:schemeClr>
              </a:solidFill>
              <a:latin typeface="Times New Roman" panose="02020603050405020304" pitchFamily="18" charset="0"/>
              <a:cs typeface="Times New Roman" panose="02020603050405020304" pitchFamily="18" charset="0"/>
            </a:endParaRPr>
          </a:p>
          <a:p>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Kavya</a:t>
            </a:r>
            <a:r>
              <a:rPr lang="en-IN" sz="3200" dirty="0">
                <a:solidFill>
                  <a:schemeClr val="accent1">
                    <a:lumMod val="50000"/>
                  </a:schemeClr>
                </a:solidFill>
                <a:latin typeface="Times New Roman" panose="02020603050405020304" pitchFamily="18" charset="0"/>
                <a:cs typeface="Times New Roman" panose="02020603050405020304" pitchFamily="18" charset="0"/>
              </a:rPr>
              <a:t> Reddy. V (12R11A05E5)</a:t>
            </a:r>
          </a:p>
          <a:p>
            <a:r>
              <a:rPr lang="en-IN" sz="3200" dirty="0">
                <a:solidFill>
                  <a:schemeClr val="accent1">
                    <a:lumMod val="50000"/>
                  </a:schemeClr>
                </a:solidFill>
                <a:latin typeface="Times New Roman" panose="02020603050405020304" pitchFamily="18" charset="0"/>
                <a:cs typeface="Times New Roman" panose="02020603050405020304" pitchFamily="18" charset="0"/>
              </a:rPr>
              <a:t>		</a:t>
            </a:r>
            <a:r>
              <a:rPr lang="en-IN" sz="3200" dirty="0" err="1">
                <a:solidFill>
                  <a:schemeClr val="accent1">
                    <a:lumMod val="50000"/>
                  </a:schemeClr>
                </a:solidFill>
                <a:latin typeface="Times New Roman" panose="02020603050405020304" pitchFamily="18" charset="0"/>
                <a:cs typeface="Times New Roman" panose="02020603050405020304" pitchFamily="18" charset="0"/>
              </a:rPr>
              <a:t>Vaishnavi</a:t>
            </a:r>
            <a:r>
              <a:rPr lang="en-IN" sz="3200" dirty="0">
                <a:solidFill>
                  <a:schemeClr val="accent1">
                    <a:lumMod val="50000"/>
                  </a:schemeClr>
                </a:solidFill>
                <a:latin typeface="Times New Roman" panose="02020603050405020304" pitchFamily="18" charset="0"/>
                <a:cs typeface="Times New Roman" panose="02020603050405020304" pitchFamily="18" charset="0"/>
              </a:rPr>
              <a:t>. V (12R11A05G7)</a:t>
            </a:r>
          </a:p>
        </p:txBody>
      </p:sp>
    </p:spTree>
    <p:extLst>
      <p:ext uri="{BB962C8B-B14F-4D97-AF65-F5344CB8AC3E}">
        <p14:creationId xmlns:p14="http://schemas.microsoft.com/office/powerpoint/2010/main" val="29078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175259" y="-72081"/>
            <a:ext cx="5506636" cy="923330"/>
          </a:xfrm>
          <a:prstGeom prst="rect">
            <a:avLst/>
          </a:prstGeom>
          <a:noFill/>
        </p:spPr>
        <p:txBody>
          <a:bodyPr wrap="none" lIns="91440" tIns="45720" rIns="91440" bIns="45720">
            <a:spAutoFit/>
          </a:bodyPr>
          <a:lstStyle/>
          <a:p>
            <a:pPr algn="ctr"/>
            <a:r>
              <a:rPr lang="en-US" sz="5400" dirty="0">
                <a:ln w="0"/>
                <a:solidFill>
                  <a:schemeClr val="bg2">
                    <a:lumMod val="60000"/>
                    <a:lumOff val="40000"/>
                  </a:schemeClr>
                </a:solidFill>
                <a:effectLst>
                  <a:reflection blurRad="6350" stA="53000" endA="300" endPos="35500" dir="5400000" sy="-90000" algn="bl" rotWithShape="0"/>
                </a:effectLst>
              </a:rPr>
              <a:t>USER INTERFACE</a:t>
            </a:r>
            <a:endParaRPr lang="en-US" sz="5400" dirty="0">
              <a:ln w="0"/>
              <a:solidFill>
                <a:schemeClr val="bg2">
                  <a:lumMod val="60000"/>
                  <a:lumOff val="40000"/>
                </a:schemeClr>
              </a:solidFill>
              <a:effectLst>
                <a:reflection blurRad="6350" stA="53000" endA="300" endPos="35500" dir="5400000" sy="-90000" algn="bl" rotWithShape="0"/>
              </a:effectLst>
            </a:endParaRPr>
          </a:p>
        </p:txBody>
      </p:sp>
      <p:pic>
        <p:nvPicPr>
          <p:cNvPr id="6" name="Picture 5"/>
          <p:cNvPicPr>
            <a:picLocks noChangeAspect="1"/>
          </p:cNvPicPr>
          <p:nvPr/>
        </p:nvPicPr>
        <p:blipFill>
          <a:blip r:embed="rId2"/>
          <a:stretch>
            <a:fillRect/>
          </a:stretch>
        </p:blipFill>
        <p:spPr>
          <a:xfrm>
            <a:off x="898772" y="1224739"/>
            <a:ext cx="4304293" cy="2419983"/>
          </a:xfrm>
          <a:prstGeom prst="rect">
            <a:avLst/>
          </a:prstGeom>
        </p:spPr>
      </p:pic>
      <p:pic>
        <p:nvPicPr>
          <p:cNvPr id="5" name="Picture 4"/>
          <p:cNvPicPr>
            <a:picLocks noChangeAspect="1"/>
          </p:cNvPicPr>
          <p:nvPr/>
        </p:nvPicPr>
        <p:blipFill>
          <a:blip r:embed="rId3"/>
          <a:stretch>
            <a:fillRect/>
          </a:stretch>
        </p:blipFill>
        <p:spPr>
          <a:xfrm>
            <a:off x="6403349" y="1224739"/>
            <a:ext cx="4304292" cy="2419983"/>
          </a:xfrm>
          <a:prstGeom prst="rect">
            <a:avLst/>
          </a:prstGeom>
        </p:spPr>
      </p:pic>
      <p:pic>
        <p:nvPicPr>
          <p:cNvPr id="7" name="Picture 6"/>
          <p:cNvPicPr>
            <a:picLocks noChangeAspect="1"/>
          </p:cNvPicPr>
          <p:nvPr/>
        </p:nvPicPr>
        <p:blipFill>
          <a:blip r:embed="rId4"/>
          <a:stretch>
            <a:fillRect/>
          </a:stretch>
        </p:blipFill>
        <p:spPr>
          <a:xfrm>
            <a:off x="1030925" y="4198515"/>
            <a:ext cx="4288667" cy="2411199"/>
          </a:xfrm>
          <a:prstGeom prst="rect">
            <a:avLst/>
          </a:prstGeom>
        </p:spPr>
      </p:pic>
      <p:pic>
        <p:nvPicPr>
          <p:cNvPr id="8" name="Picture 7"/>
          <p:cNvPicPr>
            <a:picLocks noChangeAspect="1"/>
          </p:cNvPicPr>
          <p:nvPr/>
        </p:nvPicPr>
        <p:blipFill>
          <a:blip r:embed="rId5"/>
          <a:stretch>
            <a:fillRect/>
          </a:stretch>
        </p:blipFill>
        <p:spPr>
          <a:xfrm>
            <a:off x="6403349" y="4198515"/>
            <a:ext cx="4288667" cy="2411199"/>
          </a:xfrm>
          <a:prstGeom prst="rect">
            <a:avLst/>
          </a:prstGeom>
        </p:spPr>
      </p:pic>
    </p:spTree>
    <p:extLst>
      <p:ext uri="{BB962C8B-B14F-4D97-AF65-F5344CB8AC3E}">
        <p14:creationId xmlns:p14="http://schemas.microsoft.com/office/powerpoint/2010/main" val="81208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1986" y="108225"/>
            <a:ext cx="645561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2 Key Functionalities</a:t>
            </a:r>
            <a:endPar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srcRect r="1556" b="6234"/>
          <a:stretch/>
        </p:blipFill>
        <p:spPr>
          <a:xfrm>
            <a:off x="334090" y="2021983"/>
            <a:ext cx="6950367" cy="3721995"/>
          </a:xfrm>
          <a:prstGeom prst="rect">
            <a:avLst/>
          </a:prstGeom>
        </p:spPr>
      </p:pic>
      <p:sp>
        <p:nvSpPr>
          <p:cNvPr id="3" name="TextBox 2"/>
          <p:cNvSpPr txBox="1"/>
          <p:nvPr/>
        </p:nvSpPr>
        <p:spPr>
          <a:xfrm>
            <a:off x="7637172" y="2871990"/>
            <a:ext cx="3786389" cy="1384995"/>
          </a:xfrm>
          <a:prstGeom prst="rect">
            <a:avLst/>
          </a:prstGeom>
          <a:noFill/>
        </p:spPr>
        <p:txBody>
          <a:bodyPr wrap="square" rtlCol="0">
            <a:spAutoFit/>
          </a:bodyPr>
          <a:lstStyle/>
          <a:p>
            <a:pPr marL="285744" indent="-285744">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Uploading QR Code</a:t>
            </a:r>
          </a:p>
          <a:p>
            <a:endParaRPr lang="en-IN" sz="2800"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Sending SOS message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477" r="67058" b="40361"/>
          <a:stretch/>
        </p:blipFill>
        <p:spPr>
          <a:xfrm>
            <a:off x="6764920" y="1738647"/>
            <a:ext cx="4439701" cy="4255576"/>
          </a:xfrm>
          <a:prstGeom prst="rect">
            <a:avLst/>
          </a:prstGeom>
        </p:spPr>
      </p:pic>
      <p:sp>
        <p:nvSpPr>
          <p:cNvPr id="3" name="Rectangle 2"/>
          <p:cNvSpPr/>
          <p:nvPr/>
        </p:nvSpPr>
        <p:spPr>
          <a:xfrm>
            <a:off x="4038695" y="133985"/>
            <a:ext cx="3882794" cy="830997"/>
          </a:xfrm>
          <a:prstGeom prst="rect">
            <a:avLst/>
          </a:prstGeom>
          <a:noFill/>
        </p:spPr>
        <p:txBody>
          <a:bodyPr wrap="none" lIns="91440" tIns="45720" rIns="91440" bIns="45720">
            <a:spAutoFit/>
          </a:bodyPr>
          <a:lstStyle/>
          <a:p>
            <a:pPr algn="ctr"/>
            <a:r>
              <a:rPr lang="en-US" sz="48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SOS and Map</a:t>
            </a:r>
            <a:endParaRPr lang="en-US" sz="48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grpSp>
        <p:nvGrpSpPr>
          <p:cNvPr id="5" name="Group 4"/>
          <p:cNvGrpSpPr/>
          <p:nvPr/>
        </p:nvGrpSpPr>
        <p:grpSpPr>
          <a:xfrm>
            <a:off x="695462" y="1738647"/>
            <a:ext cx="4757377" cy="4262909"/>
            <a:chOff x="4172755" y="1017431"/>
            <a:chExt cx="3747754" cy="3477296"/>
          </a:xfrm>
        </p:grpSpPr>
        <p:pic>
          <p:nvPicPr>
            <p:cNvPr id="6" name="Picture 5"/>
            <p:cNvPicPr>
              <a:picLocks noChangeAspect="1"/>
            </p:cNvPicPr>
            <p:nvPr/>
          </p:nvPicPr>
          <p:blipFill rotWithShape="1">
            <a:blip r:embed="rId3"/>
            <a:srcRect l="35614" t="4005" r="35581" b="84551"/>
            <a:stretch/>
          </p:blipFill>
          <p:spPr>
            <a:xfrm>
              <a:off x="4172755" y="1017431"/>
              <a:ext cx="3747754" cy="837127"/>
            </a:xfrm>
            <a:prstGeom prst="rect">
              <a:avLst/>
            </a:prstGeom>
          </p:spPr>
        </p:pic>
        <p:pic>
          <p:nvPicPr>
            <p:cNvPr id="7" name="Picture 6"/>
            <p:cNvPicPr>
              <a:picLocks noChangeAspect="1"/>
            </p:cNvPicPr>
            <p:nvPr/>
          </p:nvPicPr>
          <p:blipFill rotWithShape="1">
            <a:blip r:embed="rId3"/>
            <a:srcRect l="35614" t="58759" r="35581" b="5149"/>
            <a:stretch/>
          </p:blipFill>
          <p:spPr>
            <a:xfrm>
              <a:off x="4172755" y="1854558"/>
              <a:ext cx="3747754" cy="2640169"/>
            </a:xfrm>
            <a:prstGeom prst="rect">
              <a:avLst/>
            </a:prstGeom>
          </p:spPr>
        </p:pic>
      </p:grpSp>
    </p:spTree>
    <p:extLst>
      <p:ext uri="{BB962C8B-B14F-4D97-AF65-F5344CB8AC3E}">
        <p14:creationId xmlns:p14="http://schemas.microsoft.com/office/powerpoint/2010/main" val="305478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0684" y="1841242"/>
            <a:ext cx="6576801" cy="4524315"/>
          </a:xfrm>
          <a:prstGeom prst="rect">
            <a:avLst/>
          </a:prstGeom>
          <a:noFill/>
        </p:spPr>
        <p:txBody>
          <a:bodyPr wrap="none" lIns="91440" tIns="45720" rIns="91440" bIns="45720">
            <a:spAutoFit/>
          </a:bodyPr>
          <a:lstStyle/>
          <a:p>
            <a:pPr marL="571486" indent="-571486" algn="ctr">
              <a:buFont typeface="Arial" panose="020B0604020202020204" pitchFamily="34" charset="0"/>
              <a:buChar char="•"/>
            </a:pPr>
            <a:r>
              <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Language Used: Python </a:t>
            </a:r>
          </a:p>
          <a:p>
            <a:pPr marL="571486" indent="-571486" algn="ctr">
              <a:buFont typeface="Arial" panose="020B0604020202020204" pitchFamily="34" charset="0"/>
              <a:buChar char="•"/>
            </a:pPr>
            <a:r>
              <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Database: SQLITE</a:t>
            </a:r>
          </a:p>
          <a:p>
            <a:pPr marL="571486" indent="-571486" algn="ctr">
              <a:buFont typeface="Arial" panose="020B0604020202020204" pitchFamily="34" charset="0"/>
              <a:buChar char="•"/>
            </a:pPr>
            <a:r>
              <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Front-end: CSS, HTML, JS</a:t>
            </a:r>
          </a:p>
          <a:p>
            <a:pPr algn="ctr"/>
            <a:endPar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marL="571486" indent="-571486" algn="ctr">
              <a:buFont typeface="Arial" panose="020B0604020202020204" pitchFamily="34" charset="0"/>
              <a:buChar char="•"/>
            </a:pPr>
            <a:r>
              <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1 GB RAM</a:t>
            </a:r>
          </a:p>
          <a:p>
            <a:pPr marL="571486" indent="-571486" algn="ctr">
              <a:buFont typeface="Arial" panose="020B0604020202020204" pitchFamily="34" charset="0"/>
              <a:buChar char="•"/>
            </a:pPr>
            <a:r>
              <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Operating System: Windows</a:t>
            </a:r>
          </a:p>
          <a:p>
            <a:pPr marL="571486" indent="-571486" algn="ctr">
              <a:buFont typeface="Arial" panose="020B0604020202020204" pitchFamily="34" charset="0"/>
              <a:buChar char="•"/>
            </a:pPr>
            <a:endParaRPr lang="en-US" sz="3600" b="1" spc="51" dirty="0">
              <a:ln w="0"/>
              <a:solidFill>
                <a:schemeClr val="accent1">
                  <a:lumMod val="75000"/>
                </a:schemeClr>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ctr"/>
            <a:endParaRPr lang="en-US" sz="3600" b="1" spc="51" dirty="0">
              <a:ln w="0"/>
              <a:solidFill>
                <a:schemeClr val="accent1">
                  <a:lumMod val="75000"/>
                </a:schemeClr>
              </a:solidFill>
              <a:effectLst>
                <a:innerShdw blurRad="63500" dist="50800" dir="13500000">
                  <a:srgbClr val="000000">
                    <a:alpha val="50000"/>
                  </a:srgbClr>
                </a:innerShdw>
              </a:effectLst>
            </a:endParaRPr>
          </a:p>
        </p:txBody>
      </p:sp>
      <p:sp>
        <p:nvSpPr>
          <p:cNvPr id="2" name="Rectangle 1"/>
          <p:cNvSpPr/>
          <p:nvPr/>
        </p:nvSpPr>
        <p:spPr>
          <a:xfrm>
            <a:off x="5464917" y="472599"/>
            <a:ext cx="3865289" cy="830997"/>
          </a:xfrm>
          <a:prstGeom prst="rect">
            <a:avLst/>
          </a:prstGeom>
          <a:noFill/>
        </p:spPr>
        <p:txBody>
          <a:bodyPr wrap="none" lIns="91440" tIns="45720" rIns="91440" bIns="45720">
            <a:spAutoFit/>
          </a:bodyPr>
          <a:lstStyle/>
          <a:p>
            <a:pPr algn="ctr"/>
            <a:r>
              <a:rPr lang="en-US" sz="48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Requirements</a:t>
            </a:r>
            <a:endParaRPr lang="en-US" sz="4800" b="1" dirty="0">
              <a:ln w="9525">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70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11790" y="493955"/>
            <a:ext cx="8796271" cy="523220"/>
          </a:xfrm>
          <a:prstGeom prst="rect">
            <a:avLst/>
          </a:prstGeom>
          <a:noFill/>
        </p:spPr>
        <p:txBody>
          <a:bodyPr wrap="square" rtlCol="0">
            <a:spAutoFit/>
          </a:bodyPr>
          <a:lstStyle/>
          <a:p>
            <a:r>
              <a:rPr lang="en-IN" sz="2800" dirty="0">
                <a:latin typeface="AR CENA" panose="02000000000000000000" pitchFamily="2" charset="0"/>
              </a:rPr>
              <a:t>Travel Safe is our effort to ensure your safety</a:t>
            </a:r>
            <a:endParaRPr lang="en-IN" sz="2800" dirty="0">
              <a:latin typeface="AR CENA" panose="02000000000000000000" pitchFamily="2" charset="0"/>
            </a:endParaRPr>
          </a:p>
        </p:txBody>
      </p:sp>
      <p:sp>
        <p:nvSpPr>
          <p:cNvPr id="6" name="TextBox 5"/>
          <p:cNvSpPr txBox="1"/>
          <p:nvPr/>
        </p:nvSpPr>
        <p:spPr>
          <a:xfrm>
            <a:off x="3795702" y="1580339"/>
            <a:ext cx="6121740" cy="3539430"/>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References:</a:t>
            </a:r>
          </a:p>
          <a:p>
            <a:endParaRPr lang="en-IN" sz="3200" dirty="0">
              <a:latin typeface="Times New Roman" panose="02020603050405020304" pitchFamily="18" charset="0"/>
              <a:cs typeface="Times New Roman" panose="02020603050405020304" pitchFamily="18" charset="0"/>
            </a:endParaRPr>
          </a:p>
          <a:p>
            <a:pPr marL="2114544" lvl="4" indent="-285744">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hlinkClick r:id="rId2"/>
              </a:rPr>
              <a:t>www.flask.pocoo.org</a:t>
            </a:r>
            <a:endParaRPr lang="en-IN" sz="3200" dirty="0">
              <a:latin typeface="Times New Roman" panose="02020603050405020304" pitchFamily="18" charset="0"/>
              <a:cs typeface="Times New Roman" panose="02020603050405020304" pitchFamily="18" charset="0"/>
            </a:endParaRPr>
          </a:p>
          <a:p>
            <a:pPr marL="2114544" lvl="4" indent="-285744">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hlinkClick r:id="rId3"/>
              </a:rPr>
              <a:t>www.codecademy.com</a:t>
            </a:r>
            <a:endParaRPr lang="en-IN" sz="3200" dirty="0">
              <a:latin typeface="Times New Roman" panose="02020603050405020304" pitchFamily="18" charset="0"/>
              <a:cs typeface="Times New Roman" panose="02020603050405020304" pitchFamily="18" charset="0"/>
            </a:endParaRPr>
          </a:p>
          <a:p>
            <a:pPr marL="2114544" lvl="4" indent="-285744">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hlinkClick r:id="rId4"/>
              </a:rPr>
              <a:t>www.w3schools.com</a:t>
            </a:r>
            <a:endParaRPr lang="en-IN" sz="3200" dirty="0">
              <a:latin typeface="Times New Roman" panose="02020603050405020304" pitchFamily="18" charset="0"/>
              <a:cs typeface="Times New Roman" panose="02020603050405020304" pitchFamily="18" charset="0"/>
            </a:endParaRPr>
          </a:p>
          <a:p>
            <a:pPr marL="2114544" lvl="4" indent="-285744">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hlinkClick r:id="rId5"/>
              </a:rPr>
              <a:t>www.google.com</a:t>
            </a:r>
            <a:endParaRPr lang="en-IN" sz="3200" dirty="0">
              <a:latin typeface="Times New Roman" panose="02020603050405020304" pitchFamily="18" charset="0"/>
              <a:cs typeface="Times New Roman" panose="02020603050405020304" pitchFamily="18" charset="0"/>
            </a:endParaRPr>
          </a:p>
          <a:p>
            <a:pPr marL="285744" indent="-285744">
              <a:buFont typeface="Arial" panose="020B0604020202020204" pitchFamily="34" charset="0"/>
              <a:buChar char="•"/>
            </a:pP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49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down)">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wipe(down)">
                                      <p:cBhvr>
                                        <p:cTn id="28" dur="500"/>
                                        <p:tgtEl>
                                          <p:spTgt spid="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wipe(down)">
                                      <p:cBhvr>
                                        <p:cTn id="33"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260003" y="2349149"/>
            <a:ext cx="5234125" cy="1323439"/>
          </a:xfrm>
          <a:prstGeom prst="rect">
            <a:avLst/>
          </a:prstGeom>
          <a:noFill/>
        </p:spPr>
        <p:txBody>
          <a:bodyPr wrap="none" lIns="91440" tIns="45720" rIns="91440" bIns="45720">
            <a:spAutoFit/>
          </a:bodyP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latin typeface="AR BERKLEY" panose="02000000000000000000" pitchFamily="2" charset="0"/>
              </a:rPr>
              <a:t>Thank You</a:t>
            </a:r>
            <a:endParaRPr lang="en-US" sz="8000" b="1" dirty="0">
              <a:ln w="9525">
                <a:solidFill>
                  <a:schemeClr val="bg1"/>
                </a:solidFill>
                <a:prstDash val="solid"/>
              </a:ln>
              <a:effectLst>
                <a:outerShdw blurRad="12700" dist="38100" dir="2700000" algn="tl" rotWithShape="0">
                  <a:schemeClr val="bg1">
                    <a:lumMod val="50000"/>
                  </a:schemeClr>
                </a:outerShdw>
              </a:effectLst>
              <a:latin typeface="AR BERKLEY" panose="02000000000000000000" pitchFamily="2" charset="0"/>
            </a:endParaRPr>
          </a:p>
        </p:txBody>
      </p:sp>
    </p:spTree>
    <p:extLst>
      <p:ext uri="{BB962C8B-B14F-4D97-AF65-F5344CB8AC3E}">
        <p14:creationId xmlns:p14="http://schemas.microsoft.com/office/powerpoint/2010/main" val="421861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1" name="Group 20"/>
          <p:cNvGrpSpPr/>
          <p:nvPr/>
        </p:nvGrpSpPr>
        <p:grpSpPr>
          <a:xfrm>
            <a:off x="1350497" y="1957087"/>
            <a:ext cx="10114672" cy="4387443"/>
            <a:chOff x="1350497" y="1957087"/>
            <a:chExt cx="10114672" cy="4387442"/>
          </a:xfrm>
        </p:grpSpPr>
        <p:sp>
          <p:nvSpPr>
            <p:cNvPr id="4" name="Rectangle 3"/>
            <p:cNvSpPr/>
            <p:nvPr/>
          </p:nvSpPr>
          <p:spPr>
            <a:xfrm>
              <a:off x="1350498" y="1983545"/>
              <a:ext cx="10114671" cy="4360984"/>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Rectangle 4"/>
            <p:cNvSpPr/>
            <p:nvPr/>
          </p:nvSpPr>
          <p:spPr>
            <a:xfrm>
              <a:off x="1350498" y="2264898"/>
              <a:ext cx="10114671" cy="40796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350497" y="2560320"/>
              <a:ext cx="10114671" cy="37842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p:cNvCxnSpPr/>
            <p:nvPr/>
          </p:nvCxnSpPr>
          <p:spPr>
            <a:xfrm>
              <a:off x="10592972" y="1983545"/>
              <a:ext cx="0" cy="281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874327" y="1983545"/>
              <a:ext cx="0" cy="281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1169748" y="1983545"/>
              <a:ext cx="14068" cy="28135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52749" y="1957087"/>
              <a:ext cx="1814735" cy="369332"/>
            </a:xfrm>
            <a:prstGeom prst="rect">
              <a:avLst/>
            </a:prstGeom>
            <a:noFill/>
          </p:spPr>
          <p:txBody>
            <a:bodyPr wrap="square" rtlCol="0">
              <a:spAutoFit/>
            </a:bodyPr>
            <a:lstStyle/>
            <a:p>
              <a:r>
                <a:rPr lang="en-IN" dirty="0">
                  <a:solidFill>
                    <a:schemeClr val="accent5">
                      <a:lumMod val="50000"/>
                    </a:schemeClr>
                  </a:solidFill>
                </a:rPr>
                <a:t>TRAVEL SAFE</a:t>
              </a:r>
              <a:endParaRPr lang="en-IN" dirty="0">
                <a:solidFill>
                  <a:schemeClr val="accent5">
                    <a:lumMod val="50000"/>
                  </a:schemeClr>
                </a:solidFill>
              </a:endParaRPr>
            </a:p>
          </p:txBody>
        </p:sp>
        <p:sp>
          <p:nvSpPr>
            <p:cNvPr id="14" name="TextBox 13"/>
            <p:cNvSpPr txBox="1"/>
            <p:nvPr/>
          </p:nvSpPr>
          <p:spPr>
            <a:xfrm>
              <a:off x="1350498" y="2227943"/>
              <a:ext cx="4002251" cy="369332"/>
            </a:xfrm>
            <a:prstGeom prst="rect">
              <a:avLst/>
            </a:prstGeom>
            <a:noFill/>
          </p:spPr>
          <p:txBody>
            <a:bodyPr wrap="square" rtlCol="0">
              <a:spAutoFit/>
            </a:bodyPr>
            <a:lstStyle/>
            <a:p>
              <a:r>
                <a:rPr lang="en-IN" dirty="0">
                  <a:solidFill>
                    <a:schemeClr val="accent5">
                      <a:lumMod val="50000"/>
                    </a:schemeClr>
                  </a:solidFill>
                </a:rPr>
                <a:t>www.travelsafe.com</a:t>
              </a:r>
              <a:endParaRPr lang="en-IN" dirty="0">
                <a:solidFill>
                  <a:schemeClr val="accent5">
                    <a:lumMod val="50000"/>
                  </a:schemeClr>
                </a:solidFill>
              </a:endParaRPr>
            </a:p>
          </p:txBody>
        </p:sp>
        <p:sp>
          <p:nvSpPr>
            <p:cNvPr id="16" name="TextBox 15"/>
            <p:cNvSpPr txBox="1"/>
            <p:nvPr/>
          </p:nvSpPr>
          <p:spPr>
            <a:xfrm>
              <a:off x="10592972" y="1972938"/>
              <a:ext cx="281355" cy="369332"/>
            </a:xfrm>
            <a:prstGeom prst="rect">
              <a:avLst/>
            </a:prstGeom>
            <a:noFill/>
          </p:spPr>
          <p:txBody>
            <a:bodyPr wrap="square" rtlCol="0">
              <a:spAutoFit/>
            </a:bodyPr>
            <a:lstStyle/>
            <a:p>
              <a:r>
                <a:rPr lang="en-IN" dirty="0">
                  <a:solidFill>
                    <a:schemeClr val="accent5">
                      <a:lumMod val="50000"/>
                    </a:schemeClr>
                  </a:solidFill>
                </a:rPr>
                <a:t>-</a:t>
              </a:r>
              <a:endParaRPr lang="en-IN" dirty="0">
                <a:solidFill>
                  <a:schemeClr val="accent5">
                    <a:lumMod val="50000"/>
                  </a:schemeClr>
                </a:solidFill>
              </a:endParaRPr>
            </a:p>
          </p:txBody>
        </p:sp>
        <p:sp>
          <p:nvSpPr>
            <p:cNvPr id="18" name="Rectangle 17"/>
            <p:cNvSpPr/>
            <p:nvPr/>
          </p:nvSpPr>
          <p:spPr>
            <a:xfrm>
              <a:off x="10951691" y="2045063"/>
              <a:ext cx="105515" cy="1530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1155680" y="1958978"/>
              <a:ext cx="281353" cy="369332"/>
            </a:xfrm>
            <a:prstGeom prst="rect">
              <a:avLst/>
            </a:prstGeom>
            <a:noFill/>
          </p:spPr>
          <p:txBody>
            <a:bodyPr wrap="square" rtlCol="0">
              <a:spAutoFit/>
            </a:bodyPr>
            <a:lstStyle/>
            <a:p>
              <a:r>
                <a:rPr lang="en-IN" dirty="0">
                  <a:solidFill>
                    <a:schemeClr val="accent5">
                      <a:lumMod val="50000"/>
                    </a:schemeClr>
                  </a:solidFill>
                </a:rPr>
                <a:t>X</a:t>
              </a:r>
              <a:endParaRPr lang="en-IN" dirty="0">
                <a:solidFill>
                  <a:schemeClr val="accent5">
                    <a:lumMod val="50000"/>
                  </a:schemeClr>
                </a:solidFill>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5667" y="3174050"/>
              <a:ext cx="3141250" cy="1570625"/>
            </a:xfrm>
            <a:prstGeom prst="rect">
              <a:avLst/>
            </a:prstGeom>
          </p:spPr>
        </p:pic>
      </p:grpSp>
      <p:sp>
        <p:nvSpPr>
          <p:cNvPr id="22" name="Rectangle 21"/>
          <p:cNvSpPr/>
          <p:nvPr/>
        </p:nvSpPr>
        <p:spPr>
          <a:xfrm>
            <a:off x="1138194" y="975546"/>
            <a:ext cx="10017486"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Travel Safe is an online web application</a:t>
            </a:r>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4562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1033" y="415499"/>
            <a:ext cx="8380969" cy="6740307"/>
          </a:xfrm>
          <a:prstGeom prst="rect">
            <a:avLst/>
          </a:prstGeom>
          <a:noFill/>
        </p:spPr>
        <p:txBody>
          <a:bodyPr wrap="square" rtlCol="0">
            <a:spAutoFit/>
          </a:bodyPr>
          <a:lstStyle/>
          <a:p>
            <a:endParaRPr lang="en-IN" sz="2400" dirty="0">
              <a:latin typeface="AR CENA" panose="02000000000000000000" pitchFamily="2" charset="0"/>
            </a:endParaRPr>
          </a:p>
          <a:p>
            <a:pPr marL="342891" indent="-342891">
              <a:buFont typeface="Arial" panose="020B0604020202020204" pitchFamily="34" charset="0"/>
              <a:buChar char="•"/>
            </a:pPr>
            <a:r>
              <a:rPr lang="en-IN" sz="2400" dirty="0">
                <a:latin typeface="AR CENA" panose="02000000000000000000" pitchFamily="2" charset="0"/>
              </a:rPr>
              <a:t> </a:t>
            </a:r>
            <a:r>
              <a:rPr lang="en-IN" sz="2400" dirty="0">
                <a:latin typeface="AR CENA" panose="02000000000000000000" pitchFamily="2" charset="0"/>
              </a:rPr>
              <a:t>It is an attempt to create a safe and tension-free ride for the user</a:t>
            </a:r>
            <a:r>
              <a:rPr lang="en-IN" sz="2400" dirty="0">
                <a:latin typeface="AR CENA" panose="02000000000000000000" pitchFamily="2" charset="0"/>
              </a:rPr>
              <a:t>.</a:t>
            </a:r>
          </a:p>
          <a:p>
            <a:endParaRPr lang="en-IN" sz="2400" dirty="0">
              <a:latin typeface="AR CENA" panose="02000000000000000000" pitchFamily="2" charset="0"/>
            </a:endParaRPr>
          </a:p>
          <a:p>
            <a:pPr marL="285744" indent="-285744">
              <a:buFont typeface="Arial" panose="020B0604020202020204" pitchFamily="34" charset="0"/>
              <a:buChar char="•"/>
            </a:pPr>
            <a:r>
              <a:rPr lang="en-IN" sz="2400" dirty="0">
                <a:latin typeface="AR CENA" panose="02000000000000000000" pitchFamily="2" charset="0"/>
              </a:rPr>
              <a:t>The user’s location can be traced </a:t>
            </a:r>
            <a:r>
              <a:rPr lang="en-IN" sz="2400" dirty="0">
                <a:latin typeface="AR CENA" panose="02000000000000000000" pitchFamily="2" charset="0"/>
              </a:rPr>
              <a:t>by scanning the QR CODE of the cab or the bus depending on the mode </a:t>
            </a:r>
            <a:endParaRPr lang="en-IN" sz="2400" dirty="0">
              <a:latin typeface="AR CENA" panose="02000000000000000000" pitchFamily="2" charset="0"/>
            </a:endParaRPr>
          </a:p>
          <a:p>
            <a:r>
              <a:rPr lang="en-IN" sz="2400" dirty="0">
                <a:latin typeface="AR CENA" panose="02000000000000000000" pitchFamily="2" charset="0"/>
              </a:rPr>
              <a:t> </a:t>
            </a:r>
            <a:r>
              <a:rPr lang="en-IN" sz="2400" dirty="0">
                <a:latin typeface="AR CENA" panose="02000000000000000000" pitchFamily="2" charset="0"/>
              </a:rPr>
              <a:t>   of </a:t>
            </a:r>
            <a:r>
              <a:rPr lang="en-IN" sz="2400" dirty="0">
                <a:latin typeface="AR CENA" panose="02000000000000000000" pitchFamily="2" charset="0"/>
              </a:rPr>
              <a:t>transport</a:t>
            </a:r>
            <a:r>
              <a:rPr lang="en-IN" sz="2400" dirty="0">
                <a:latin typeface="AR CENA" panose="02000000000000000000" pitchFamily="2" charset="0"/>
              </a:rPr>
              <a:t>.</a:t>
            </a:r>
          </a:p>
          <a:p>
            <a:endParaRPr lang="en-IN" sz="2400" dirty="0">
              <a:latin typeface="AR CENA" panose="02000000000000000000" pitchFamily="2" charset="0"/>
            </a:endParaRPr>
          </a:p>
          <a:p>
            <a:pPr marL="285744" indent="-285744">
              <a:buFont typeface="Arial" panose="020B0604020202020204" pitchFamily="34" charset="0"/>
              <a:buChar char="•"/>
            </a:pPr>
            <a:r>
              <a:rPr lang="en-IN" sz="2400" dirty="0">
                <a:latin typeface="AR CENA" panose="02000000000000000000" pitchFamily="2" charset="0"/>
              </a:rPr>
              <a:t> </a:t>
            </a:r>
            <a:r>
              <a:rPr lang="en-IN" sz="2400" dirty="0">
                <a:latin typeface="AR CENA" panose="02000000000000000000" pitchFamily="2" charset="0"/>
              </a:rPr>
              <a:t>The user has to log into his account and scan the QR CODE of the vehicle whenever he is travelling</a:t>
            </a:r>
            <a:r>
              <a:rPr lang="en-IN" sz="2400" dirty="0">
                <a:latin typeface="AR CENA" panose="02000000000000000000" pitchFamily="2" charset="0"/>
              </a:rPr>
              <a:t>.</a:t>
            </a:r>
          </a:p>
          <a:p>
            <a:pPr marL="285744" indent="-285744">
              <a:buFont typeface="Arial" panose="020B0604020202020204" pitchFamily="34" charset="0"/>
              <a:buChar char="•"/>
            </a:pPr>
            <a:endParaRPr lang="en-IN" sz="2400" dirty="0">
              <a:latin typeface="AR CENA" panose="02000000000000000000" pitchFamily="2" charset="0"/>
            </a:endParaRPr>
          </a:p>
          <a:p>
            <a:pPr marL="285744" indent="-285744">
              <a:buFont typeface="Arial" panose="020B0604020202020204" pitchFamily="34" charset="0"/>
              <a:buChar char="•"/>
            </a:pPr>
            <a:r>
              <a:rPr lang="en-IN" sz="2400" dirty="0">
                <a:latin typeface="AR CENA" panose="02000000000000000000" pitchFamily="2" charset="0"/>
              </a:rPr>
              <a:t>Whenever </a:t>
            </a:r>
            <a:r>
              <a:rPr lang="en-IN" sz="2400" dirty="0">
                <a:latin typeface="AR CENA" panose="02000000000000000000" pitchFamily="2" charset="0"/>
              </a:rPr>
              <a:t>the user is in trouble, their friends can just check the last QR CODE scanned which will give them </a:t>
            </a:r>
            <a:endParaRPr lang="en-IN" sz="2400" dirty="0">
              <a:latin typeface="AR CENA" panose="02000000000000000000" pitchFamily="2" charset="0"/>
            </a:endParaRPr>
          </a:p>
          <a:p>
            <a:r>
              <a:rPr lang="en-IN" sz="2400" dirty="0">
                <a:latin typeface="AR CENA" panose="02000000000000000000" pitchFamily="2" charset="0"/>
              </a:rPr>
              <a:t>    access </a:t>
            </a:r>
            <a:r>
              <a:rPr lang="en-IN" sz="2400" dirty="0">
                <a:latin typeface="AR CENA" panose="02000000000000000000" pitchFamily="2" charset="0"/>
              </a:rPr>
              <a:t>to the driver and vehicle details. Using this, the location of the user can be traced</a:t>
            </a:r>
            <a:r>
              <a:rPr lang="en-IN" sz="2400" dirty="0">
                <a:latin typeface="AR CENA" panose="02000000000000000000" pitchFamily="2" charset="0"/>
              </a:rPr>
              <a:t>.</a:t>
            </a:r>
          </a:p>
          <a:p>
            <a:endParaRPr lang="en-IN" sz="2400" dirty="0">
              <a:latin typeface="AR CENA" panose="02000000000000000000" pitchFamily="2" charset="0"/>
            </a:endParaRPr>
          </a:p>
          <a:p>
            <a:pPr marL="285744" indent="-285744">
              <a:buFont typeface="Arial" panose="020B0604020202020204" pitchFamily="34" charset="0"/>
              <a:buChar char="•"/>
            </a:pPr>
            <a:r>
              <a:rPr lang="en-IN" sz="2400" dirty="0">
                <a:latin typeface="AR CENA" panose="02000000000000000000" pitchFamily="2" charset="0"/>
              </a:rPr>
              <a:t>The application also has an SOS option where a message will be sent to their friends when a button is clicked. </a:t>
            </a:r>
          </a:p>
          <a:p>
            <a:endParaRPr lang="en-IN" sz="2400" dirty="0">
              <a:latin typeface="AR CENA" panose="02000000000000000000" pitchFamily="2" charset="0"/>
            </a:endParaRPr>
          </a:p>
        </p:txBody>
      </p:sp>
      <p:sp>
        <p:nvSpPr>
          <p:cNvPr id="5" name="Rectangle 4"/>
          <p:cNvSpPr/>
          <p:nvPr/>
        </p:nvSpPr>
        <p:spPr>
          <a:xfrm>
            <a:off x="5789789" y="1"/>
            <a:ext cx="3075264" cy="830997"/>
          </a:xfrm>
          <a:prstGeom prst="rect">
            <a:avLst/>
          </a:prstGeom>
          <a:noFill/>
        </p:spPr>
        <p:txBody>
          <a:bodyPr wrap="none" lIns="91440" tIns="45720" rIns="91440" bIns="45720">
            <a:spAutoFit/>
          </a:bodyPr>
          <a:lstStyle/>
          <a:p>
            <a:pPr algn="ctr"/>
            <a:r>
              <a:rPr lang="en-US" sz="4800" dirty="0">
                <a:ln w="0"/>
                <a:solidFill>
                  <a:schemeClr val="accent5">
                    <a:lumMod val="50000"/>
                  </a:schemeClr>
                </a:solidFill>
                <a:effectLst>
                  <a:reflection blurRad="6350" stA="53000" endA="300" endPos="35500" dir="5400000" sy="-90000" algn="bl" rotWithShape="0"/>
                </a:effectLst>
              </a:rPr>
              <a:t>ABSTRACT</a:t>
            </a:r>
            <a:endParaRPr lang="en-US" sz="4800" dirty="0">
              <a:ln w="0"/>
              <a:solidFill>
                <a:schemeClr val="accent5">
                  <a:lumMod val="50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0200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down)">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wipe(down)">
                                      <p:cBhvr>
                                        <p:cTn id="32" dur="500"/>
                                        <p:tgtEl>
                                          <p:spTgt spid="4">
                                            <p:txEl>
                                              <p:pRg st="8" end="8"/>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wipe(down)">
                                      <p:cBhvr>
                                        <p:cTn id="35" dur="500"/>
                                        <p:tgtEl>
                                          <p:spTgt spid="4">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down)">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8052" y="-140676"/>
            <a:ext cx="9337813" cy="923330"/>
          </a:xfrm>
          <a:prstGeom prst="rect">
            <a:avLst/>
          </a:prstGeom>
          <a:noFill/>
        </p:spPr>
        <p:txBody>
          <a:bodyPr wrap="none" lIns="91440" tIns="45720" rIns="91440" bIns="45720">
            <a:spAutoFit/>
          </a:bodyPr>
          <a:lstStyle/>
          <a:p>
            <a:pPr algn="ctr"/>
            <a:r>
              <a:rPr lang="en-US" sz="5400" dirty="0">
                <a:ln w="0"/>
                <a:solidFill>
                  <a:schemeClr val="accent5">
                    <a:lumMod val="50000"/>
                  </a:schemeClr>
                </a:solidFill>
                <a:effectLst>
                  <a:reflection blurRad="6350" stA="53000" endA="300" endPos="35500" dir="5400000" sy="-90000" algn="bl" rotWithShape="0"/>
                </a:effectLst>
                <a:latin typeface="AR CENA" panose="02000000000000000000" pitchFamily="2" charset="0"/>
              </a:rPr>
              <a:t>Existing System and Proposed System</a:t>
            </a:r>
            <a:endParaRPr lang="en-US" sz="5400" dirty="0">
              <a:ln w="0"/>
              <a:solidFill>
                <a:schemeClr val="accent5">
                  <a:lumMod val="50000"/>
                </a:schemeClr>
              </a:solidFill>
              <a:effectLst>
                <a:reflection blurRad="6350" stA="53000" endA="300" endPos="35500" dir="5400000" sy="-90000" algn="bl" rotWithShape="0"/>
              </a:effectLst>
              <a:latin typeface="AR CENA" panose="02000000000000000000" pitchFamily="2" charset="0"/>
            </a:endParaRPr>
          </a:p>
        </p:txBody>
      </p:sp>
      <p:sp>
        <p:nvSpPr>
          <p:cNvPr id="6" name="TextBox 5"/>
          <p:cNvSpPr txBox="1"/>
          <p:nvPr/>
        </p:nvSpPr>
        <p:spPr>
          <a:xfrm>
            <a:off x="3713871" y="1472062"/>
            <a:ext cx="7645295" cy="3539430"/>
          </a:xfrm>
          <a:prstGeom prst="rect">
            <a:avLst/>
          </a:prstGeom>
          <a:noFill/>
        </p:spPr>
        <p:txBody>
          <a:bodyPr wrap="square" rtlCol="0">
            <a:spAutoFit/>
          </a:bodyPr>
          <a:lstStyle/>
          <a:p>
            <a:pPr marL="457189" indent="-457189">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a:t>
            </a:r>
            <a:r>
              <a:rPr lang="en-IN" sz="2800" dirty="0">
                <a:latin typeface="Times New Roman" panose="02020603050405020304" pitchFamily="18" charset="0"/>
                <a:cs typeface="Times New Roman" panose="02020603050405020304" pitchFamily="18" charset="0"/>
              </a:rPr>
              <a:t>pplications for ensuring the safety of the traveller do exist but none of them have the function of scanning the QR code.</a:t>
            </a:r>
          </a:p>
          <a:p>
            <a:endParaRPr lang="en-IN" sz="2800" dirty="0">
              <a:latin typeface="Times New Roman" panose="02020603050405020304" pitchFamily="18" charset="0"/>
              <a:cs typeface="Times New Roman" panose="02020603050405020304" pitchFamily="18" charset="0"/>
            </a:endParaRPr>
          </a:p>
          <a:p>
            <a:pPr marL="457189" indent="-457189">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scanning of QR Code gives the details of the driver and the vehicle making the tracking process simple.</a:t>
            </a:r>
          </a:p>
          <a:p>
            <a:r>
              <a:rPr lang="en-IN" sz="2800" dirty="0"/>
              <a:t> </a:t>
            </a:r>
            <a:endParaRPr lang="en-IN" sz="2800" dirty="0"/>
          </a:p>
        </p:txBody>
      </p:sp>
    </p:spTree>
    <p:extLst>
      <p:ext uri="{BB962C8B-B14F-4D97-AF65-F5344CB8AC3E}">
        <p14:creationId xmlns:p14="http://schemas.microsoft.com/office/powerpoint/2010/main" val="340332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down)">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940158" y="605307"/>
            <a:ext cx="9620519" cy="5632311"/>
          </a:xfrm>
          <a:prstGeom prst="rect">
            <a:avLst/>
          </a:prstGeom>
          <a:noFill/>
        </p:spPr>
        <p:txBody>
          <a:bodyPr wrap="square" rtlCol="0">
            <a:spAutoFit/>
          </a:bodyPr>
          <a:lstStyle/>
          <a:p>
            <a:pPr marL="342891" indent="-342891">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We have tried a new way for the user to access his friend’s scanned details.</a:t>
            </a:r>
          </a:p>
          <a:p>
            <a:endParaRPr lang="en-IN" sz="2400" dirty="0">
              <a:latin typeface="Times New Roman" panose="02020603050405020304" pitchFamily="18" charset="0"/>
              <a:cs typeface="Times New Roman" panose="02020603050405020304" pitchFamily="18" charset="0"/>
            </a:endParaRPr>
          </a:p>
          <a:p>
            <a:pPr marL="342891" indent="-342891">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If the user is in danger, his friends can access the latest vehicle details which makes it easier for him to trace the user’s location.</a:t>
            </a:r>
          </a:p>
          <a:p>
            <a:endParaRPr lang="en-IN" sz="2400" dirty="0">
              <a:latin typeface="Times New Roman" panose="02020603050405020304" pitchFamily="18" charset="0"/>
              <a:cs typeface="Times New Roman" panose="02020603050405020304" pitchFamily="18" charset="0"/>
            </a:endParaRPr>
          </a:p>
          <a:p>
            <a:pPr marL="342891" indent="-342891">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access the vehicle details, he has to login with </a:t>
            </a:r>
            <a:r>
              <a:rPr lang="en-IN" sz="2400" dirty="0">
                <a:solidFill>
                  <a:schemeClr val="accent5">
                    <a:lumMod val="75000"/>
                  </a:schemeClr>
                </a:solidFill>
                <a:latin typeface="Times New Roman" panose="02020603050405020304" pitchFamily="18" charset="0"/>
                <a:cs typeface="Times New Roman" panose="02020603050405020304" pitchFamily="18" charset="0"/>
              </a:rPr>
              <a:t>his number</a:t>
            </a:r>
            <a:r>
              <a:rPr lang="en-IN" sz="2400" dirty="0">
                <a:latin typeface="Times New Roman" panose="02020603050405020304" pitchFamily="18" charset="0"/>
                <a:cs typeface="Times New Roman" panose="02020603050405020304" pitchFamily="18" charset="0"/>
              </a:rPr>
              <a:t> and the </a:t>
            </a:r>
            <a:r>
              <a:rPr lang="en-IN" sz="2400" dirty="0">
                <a:solidFill>
                  <a:schemeClr val="accent5">
                    <a:lumMod val="75000"/>
                  </a:schemeClr>
                </a:solidFill>
                <a:latin typeface="Times New Roman" panose="02020603050405020304" pitchFamily="18" charset="0"/>
                <a:cs typeface="Times New Roman" panose="02020603050405020304" pitchFamily="18" charset="0"/>
              </a:rPr>
              <a:t>common password</a:t>
            </a:r>
            <a:r>
              <a:rPr lang="en-IN" sz="2400" dirty="0">
                <a:latin typeface="Times New Roman" panose="02020603050405020304" pitchFamily="18" charset="0"/>
                <a:cs typeface="Times New Roman" panose="02020603050405020304" pitchFamily="18" charset="0"/>
              </a:rPr>
              <a:t> that he shares with the user. </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Similarly if he wants to access other user, (for example user Y’s) scanned details.. Then he has to login with his phone number and the common password that he shares with user Y.</a:t>
            </a:r>
          </a:p>
          <a:p>
            <a:endParaRPr lang="en-IN" sz="2400" dirty="0">
              <a:latin typeface="Times New Roman" panose="02020603050405020304" pitchFamily="18" charset="0"/>
              <a:cs typeface="Times New Roman" panose="02020603050405020304" pitchFamily="18" charset="0"/>
            </a:endParaRPr>
          </a:p>
          <a:p>
            <a:pPr marL="342891" indent="-342891">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This gives him access only to that page where the scanned details are stored and not to the home page of the user.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74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arn(inVertical)">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arn(inVertical)">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barn(inVertical)">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302" r="2184" b="5280"/>
          <a:stretch/>
        </p:blipFill>
        <p:spPr>
          <a:xfrm>
            <a:off x="1187405" y="953037"/>
            <a:ext cx="9509904" cy="4997003"/>
          </a:xfrm>
          <a:prstGeom prst="rect">
            <a:avLst/>
          </a:prstGeom>
        </p:spPr>
      </p:pic>
    </p:spTree>
    <p:extLst>
      <p:ext uri="{BB962C8B-B14F-4D97-AF65-F5344CB8AC3E}">
        <p14:creationId xmlns:p14="http://schemas.microsoft.com/office/powerpoint/2010/main" val="2957016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 name="Group 16"/>
          <p:cNvGrpSpPr/>
          <p:nvPr/>
        </p:nvGrpSpPr>
        <p:grpSpPr>
          <a:xfrm>
            <a:off x="1885071" y="2067951"/>
            <a:ext cx="759656" cy="1730327"/>
            <a:chOff x="1716258" y="1252025"/>
            <a:chExt cx="1041008" cy="2363372"/>
          </a:xfrm>
        </p:grpSpPr>
        <p:sp>
          <p:nvSpPr>
            <p:cNvPr id="4" name="Oval 3"/>
            <p:cNvSpPr/>
            <p:nvPr/>
          </p:nvSpPr>
          <p:spPr>
            <a:xfrm>
              <a:off x="1842868" y="1252025"/>
              <a:ext cx="787790" cy="7315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cxnSp>
          <p:nvCxnSpPr>
            <p:cNvPr id="8" name="Straight Connector 7"/>
            <p:cNvCxnSpPr>
              <a:stCxn id="4" idx="4"/>
            </p:cNvCxnSpPr>
            <p:nvPr/>
          </p:nvCxnSpPr>
          <p:spPr>
            <a:xfrm>
              <a:off x="2236763" y="1983545"/>
              <a:ext cx="0" cy="1195753"/>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1842868" y="3207434"/>
              <a:ext cx="365760" cy="40796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236763" y="3179298"/>
              <a:ext cx="393895" cy="40796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1716258" y="2391508"/>
              <a:ext cx="1041008" cy="14067"/>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p:cNvSpPr txBox="1"/>
          <p:nvPr/>
        </p:nvSpPr>
        <p:spPr>
          <a:xfrm>
            <a:off x="1856474" y="4051997"/>
            <a:ext cx="883575" cy="523220"/>
          </a:xfrm>
          <a:prstGeom prst="rect">
            <a:avLst/>
          </a:prstGeom>
          <a:noFill/>
        </p:spPr>
        <p:txBody>
          <a:bodyPr wrap="none" rtlCol="0">
            <a:spAutoFit/>
          </a:bodyPr>
          <a:lstStyle/>
          <a:p>
            <a:r>
              <a:rPr lang="en-IN" sz="2800" dirty="0"/>
              <a:t>user</a:t>
            </a:r>
            <a:endParaRPr lang="en-IN" sz="2800" dirty="0"/>
          </a:p>
        </p:txBody>
      </p:sp>
      <p:sp>
        <p:nvSpPr>
          <p:cNvPr id="19" name="Oval 18"/>
          <p:cNvSpPr/>
          <p:nvPr/>
        </p:nvSpPr>
        <p:spPr>
          <a:xfrm>
            <a:off x="4881490" y="829995"/>
            <a:ext cx="1673857" cy="66900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a:t>Logs in</a:t>
            </a:r>
            <a:endParaRPr lang="en-IN" dirty="0"/>
          </a:p>
        </p:txBody>
      </p:sp>
      <p:sp>
        <p:nvSpPr>
          <p:cNvPr id="20" name="Oval 19"/>
          <p:cNvSpPr/>
          <p:nvPr/>
        </p:nvSpPr>
        <p:spPr>
          <a:xfrm>
            <a:off x="4902022" y="1668333"/>
            <a:ext cx="1673857" cy="70763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dirty="0"/>
              <a:t>Scans the QR code</a:t>
            </a:r>
            <a:endParaRPr lang="en-IN" sz="1600" dirty="0"/>
          </a:p>
        </p:txBody>
      </p:sp>
      <p:sp>
        <p:nvSpPr>
          <p:cNvPr id="22" name="Oval 21"/>
          <p:cNvSpPr/>
          <p:nvPr/>
        </p:nvSpPr>
        <p:spPr>
          <a:xfrm>
            <a:off x="5019738" y="4981957"/>
            <a:ext cx="1658271" cy="74018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dirty="0"/>
              <a:t>Sends SOS</a:t>
            </a:r>
            <a:endParaRPr lang="en-IN" sz="1600" dirty="0"/>
          </a:p>
        </p:txBody>
      </p:sp>
      <p:sp>
        <p:nvSpPr>
          <p:cNvPr id="23" name="Oval 22"/>
          <p:cNvSpPr/>
          <p:nvPr/>
        </p:nvSpPr>
        <p:spPr>
          <a:xfrm>
            <a:off x="4923692" y="3818334"/>
            <a:ext cx="1768765" cy="90987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dirty="0"/>
              <a:t>Checks his previous records</a:t>
            </a:r>
            <a:endParaRPr lang="en-IN" sz="1600" dirty="0"/>
          </a:p>
        </p:txBody>
      </p:sp>
      <p:sp>
        <p:nvSpPr>
          <p:cNvPr id="29" name="Rectangle 28"/>
          <p:cNvSpPr/>
          <p:nvPr/>
        </p:nvSpPr>
        <p:spPr>
          <a:xfrm>
            <a:off x="3196101" y="-46203"/>
            <a:ext cx="5227713" cy="769441"/>
          </a:xfrm>
          <a:prstGeom prst="rect">
            <a:avLst/>
          </a:prstGeom>
          <a:noFill/>
        </p:spPr>
        <p:txBody>
          <a:bodyPr wrap="none" lIns="91440" tIns="45720" rIns="91440" bIns="45720">
            <a:spAutoFit/>
          </a:bodyPr>
          <a:lstStyle/>
          <a:p>
            <a:pPr algn="ctr"/>
            <a:r>
              <a:rPr lang="en-US" sz="4400" dirty="0">
                <a:ln w="0"/>
                <a:solidFill>
                  <a:schemeClr val="tx2">
                    <a:lumMod val="90000"/>
                  </a:schemeClr>
                </a:solidFill>
                <a:effectLst>
                  <a:reflection blurRad="6350" stA="53000" endA="300" endPos="35500" dir="5400000" sy="-90000" algn="bl" rotWithShape="0"/>
                </a:effectLst>
              </a:rPr>
              <a:t>Use Case diagram</a:t>
            </a:r>
            <a:endParaRPr lang="en-US" sz="4400" dirty="0">
              <a:ln w="0"/>
              <a:solidFill>
                <a:schemeClr val="tx2">
                  <a:lumMod val="90000"/>
                </a:schemeClr>
              </a:solidFill>
              <a:effectLst>
                <a:reflection blurRad="6350" stA="53000" endA="300" endPos="35500" dir="5400000" sy="-90000" algn="bl" rotWithShape="0"/>
              </a:effectLst>
            </a:endParaRPr>
          </a:p>
        </p:txBody>
      </p:sp>
      <p:sp>
        <p:nvSpPr>
          <p:cNvPr id="25" name="Oval 24"/>
          <p:cNvSpPr/>
          <p:nvPr/>
        </p:nvSpPr>
        <p:spPr>
          <a:xfrm>
            <a:off x="4835520" y="2642138"/>
            <a:ext cx="1856936" cy="84406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dirty="0"/>
              <a:t>Checks friend’s records</a:t>
            </a:r>
            <a:endParaRPr lang="en-IN" sz="1600" dirty="0"/>
          </a:p>
        </p:txBody>
      </p:sp>
      <p:sp>
        <p:nvSpPr>
          <p:cNvPr id="33" name="Oval 32"/>
          <p:cNvSpPr/>
          <p:nvPr/>
        </p:nvSpPr>
        <p:spPr>
          <a:xfrm>
            <a:off x="5034186" y="5918756"/>
            <a:ext cx="1658271" cy="74018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dirty="0"/>
              <a:t>Checks map</a:t>
            </a:r>
            <a:endParaRPr lang="en-IN" sz="1600" dirty="0"/>
          </a:p>
        </p:txBody>
      </p:sp>
      <p:grpSp>
        <p:nvGrpSpPr>
          <p:cNvPr id="34" name="Group 33"/>
          <p:cNvGrpSpPr/>
          <p:nvPr/>
        </p:nvGrpSpPr>
        <p:grpSpPr>
          <a:xfrm>
            <a:off x="8258465" y="4937683"/>
            <a:ext cx="585967" cy="1218419"/>
            <a:chOff x="1716258" y="1252025"/>
            <a:chExt cx="1041008" cy="2363372"/>
          </a:xfrm>
        </p:grpSpPr>
        <p:sp>
          <p:nvSpPr>
            <p:cNvPr id="35" name="Oval 34"/>
            <p:cNvSpPr/>
            <p:nvPr/>
          </p:nvSpPr>
          <p:spPr>
            <a:xfrm>
              <a:off x="1842868" y="1252025"/>
              <a:ext cx="787790" cy="7315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cxnSp>
          <p:nvCxnSpPr>
            <p:cNvPr id="36" name="Straight Connector 35"/>
            <p:cNvCxnSpPr>
              <a:stCxn id="35" idx="4"/>
            </p:cNvCxnSpPr>
            <p:nvPr/>
          </p:nvCxnSpPr>
          <p:spPr>
            <a:xfrm>
              <a:off x="2236763" y="1983545"/>
              <a:ext cx="0" cy="11957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1842868" y="3207434"/>
              <a:ext cx="365760" cy="407963"/>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2236763" y="3179298"/>
              <a:ext cx="393895" cy="40796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716258" y="2391508"/>
              <a:ext cx="1041008" cy="14067"/>
            </a:xfrm>
            <a:prstGeom prst="line">
              <a:avLst/>
            </a:prstGeom>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8258465" y="2912516"/>
            <a:ext cx="585967" cy="1264117"/>
            <a:chOff x="1716258" y="1252025"/>
            <a:chExt cx="1041008" cy="2363372"/>
          </a:xfrm>
        </p:grpSpPr>
        <p:sp>
          <p:nvSpPr>
            <p:cNvPr id="41" name="Oval 40"/>
            <p:cNvSpPr/>
            <p:nvPr/>
          </p:nvSpPr>
          <p:spPr>
            <a:xfrm>
              <a:off x="1842868" y="1252025"/>
              <a:ext cx="787790" cy="7315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cxnSp>
          <p:nvCxnSpPr>
            <p:cNvPr id="42" name="Straight Connector 41"/>
            <p:cNvCxnSpPr>
              <a:stCxn id="41" idx="4"/>
            </p:cNvCxnSpPr>
            <p:nvPr/>
          </p:nvCxnSpPr>
          <p:spPr>
            <a:xfrm>
              <a:off x="2236763" y="1983545"/>
              <a:ext cx="0" cy="11957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1842868" y="3207434"/>
              <a:ext cx="365760" cy="407963"/>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2236763" y="3179298"/>
              <a:ext cx="393895" cy="407964"/>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1716258" y="2391508"/>
              <a:ext cx="1041008" cy="14067"/>
            </a:xfrm>
            <a:prstGeom prst="line">
              <a:avLst/>
            </a:prstGeom>
          </p:spPr>
          <p:style>
            <a:lnRef idx="1">
              <a:schemeClr val="dk1"/>
            </a:lnRef>
            <a:fillRef idx="0">
              <a:schemeClr val="dk1"/>
            </a:fillRef>
            <a:effectRef idx="0">
              <a:schemeClr val="dk1"/>
            </a:effectRef>
            <a:fontRef idx="minor">
              <a:schemeClr val="tx1"/>
            </a:fontRef>
          </p:style>
        </p:cxnSp>
      </p:grpSp>
      <p:grpSp>
        <p:nvGrpSpPr>
          <p:cNvPr id="46" name="Group 45"/>
          <p:cNvGrpSpPr/>
          <p:nvPr/>
        </p:nvGrpSpPr>
        <p:grpSpPr>
          <a:xfrm>
            <a:off x="8351022" y="1054837"/>
            <a:ext cx="493409" cy="1107464"/>
            <a:chOff x="1716258" y="1252025"/>
            <a:chExt cx="1041008" cy="2363372"/>
          </a:xfrm>
        </p:grpSpPr>
        <p:sp>
          <p:nvSpPr>
            <p:cNvPr id="47" name="Oval 46"/>
            <p:cNvSpPr/>
            <p:nvPr/>
          </p:nvSpPr>
          <p:spPr>
            <a:xfrm>
              <a:off x="1842868" y="1252025"/>
              <a:ext cx="787790" cy="73152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cxnSp>
          <p:nvCxnSpPr>
            <p:cNvPr id="48" name="Straight Connector 47"/>
            <p:cNvCxnSpPr>
              <a:stCxn id="47" idx="4"/>
            </p:cNvCxnSpPr>
            <p:nvPr/>
          </p:nvCxnSpPr>
          <p:spPr>
            <a:xfrm>
              <a:off x="2236763" y="1983545"/>
              <a:ext cx="0" cy="11957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H="1">
              <a:off x="1842868" y="3207434"/>
              <a:ext cx="365760" cy="407963"/>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2236763" y="3179298"/>
              <a:ext cx="393895" cy="407964"/>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1716258" y="2391508"/>
              <a:ext cx="1041008" cy="14067"/>
            </a:xfrm>
            <a:prstGeom prst="line">
              <a:avLst/>
            </a:prstGeom>
          </p:spPr>
          <p:style>
            <a:lnRef idx="1">
              <a:schemeClr val="dk1"/>
            </a:lnRef>
            <a:fillRef idx="0">
              <a:schemeClr val="dk1"/>
            </a:fillRef>
            <a:effectRef idx="0">
              <a:schemeClr val="dk1"/>
            </a:effectRef>
            <a:fontRef idx="minor">
              <a:schemeClr val="tx1"/>
            </a:fontRef>
          </p:style>
        </p:cxnSp>
      </p:grpSp>
      <p:sp>
        <p:nvSpPr>
          <p:cNvPr id="52" name="TextBox 51"/>
          <p:cNvSpPr txBox="1"/>
          <p:nvPr/>
        </p:nvSpPr>
        <p:spPr>
          <a:xfrm>
            <a:off x="8047095" y="2297519"/>
            <a:ext cx="1290738" cy="369332"/>
          </a:xfrm>
          <a:prstGeom prst="rect">
            <a:avLst/>
          </a:prstGeom>
          <a:noFill/>
        </p:spPr>
        <p:txBody>
          <a:bodyPr wrap="none" rtlCol="0">
            <a:spAutoFit/>
          </a:bodyPr>
          <a:lstStyle/>
          <a:p>
            <a:r>
              <a:rPr lang="en-IN" dirty="0"/>
              <a:t>database</a:t>
            </a:r>
            <a:endParaRPr lang="en-IN" dirty="0"/>
          </a:p>
        </p:txBody>
      </p:sp>
      <p:sp>
        <p:nvSpPr>
          <p:cNvPr id="53" name="TextBox 52"/>
          <p:cNvSpPr txBox="1"/>
          <p:nvPr/>
        </p:nvSpPr>
        <p:spPr>
          <a:xfrm>
            <a:off x="8185677" y="4322559"/>
            <a:ext cx="822661" cy="369332"/>
          </a:xfrm>
          <a:prstGeom prst="rect">
            <a:avLst/>
          </a:prstGeom>
          <a:noFill/>
        </p:spPr>
        <p:txBody>
          <a:bodyPr wrap="none" rtlCol="0">
            <a:spAutoFit/>
          </a:bodyPr>
          <a:lstStyle/>
          <a:p>
            <a:r>
              <a:rPr lang="en-IN" dirty="0"/>
              <a:t>friend</a:t>
            </a:r>
            <a:endParaRPr lang="en-IN" dirty="0"/>
          </a:p>
        </p:txBody>
      </p:sp>
      <p:sp>
        <p:nvSpPr>
          <p:cNvPr id="54" name="TextBox 53"/>
          <p:cNvSpPr txBox="1"/>
          <p:nvPr/>
        </p:nvSpPr>
        <p:spPr>
          <a:xfrm>
            <a:off x="8243700" y="6288695"/>
            <a:ext cx="638316" cy="369332"/>
          </a:xfrm>
          <a:prstGeom prst="rect">
            <a:avLst/>
          </a:prstGeom>
          <a:noFill/>
        </p:spPr>
        <p:txBody>
          <a:bodyPr wrap="none" rtlCol="0">
            <a:spAutoFit/>
          </a:bodyPr>
          <a:lstStyle/>
          <a:p>
            <a:r>
              <a:rPr lang="en-IN" dirty="0"/>
              <a:t>GPS</a:t>
            </a:r>
            <a:endParaRPr lang="en-IN" dirty="0"/>
          </a:p>
        </p:txBody>
      </p:sp>
      <p:cxnSp>
        <p:nvCxnSpPr>
          <p:cNvPr id="56" name="Straight Arrow Connector 55"/>
          <p:cNvCxnSpPr>
            <a:endCxn id="19" idx="2"/>
          </p:cNvCxnSpPr>
          <p:nvPr/>
        </p:nvCxnSpPr>
        <p:spPr>
          <a:xfrm flipV="1">
            <a:off x="2833353" y="1164498"/>
            <a:ext cx="2048137" cy="1439031"/>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20" idx="2"/>
          </p:cNvCxnSpPr>
          <p:nvPr/>
        </p:nvCxnSpPr>
        <p:spPr>
          <a:xfrm flipV="1">
            <a:off x="2880173" y="2022147"/>
            <a:ext cx="2021848" cy="880068"/>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932166" y="3044789"/>
            <a:ext cx="1810965" cy="136295"/>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880173" y="3256029"/>
            <a:ext cx="1955347" cy="920603"/>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833352" y="3522000"/>
            <a:ext cx="2090339" cy="1693944"/>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828219" y="3752373"/>
            <a:ext cx="2073803" cy="2403728"/>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678009" y="1164499"/>
            <a:ext cx="1369087" cy="348279"/>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716643" y="2022147"/>
            <a:ext cx="1330452" cy="19247"/>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6737175" y="2320041"/>
            <a:ext cx="1309920" cy="724747"/>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6790867" y="2666853"/>
            <a:ext cx="1379427" cy="1323049"/>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857369" y="3958422"/>
            <a:ext cx="1328307" cy="1356391"/>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774057" y="5821251"/>
            <a:ext cx="1467505" cy="467444"/>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6824622" y="5460739"/>
            <a:ext cx="1361055" cy="261404"/>
          </a:xfrm>
          <a:prstGeom prst="straightConnector1">
            <a:avLst/>
          </a:prstGeom>
          <a:ln>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95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anim calcmode="lin" valueType="num">
                                      <p:cBhvr>
                                        <p:cTn id="31" dur="1000" fill="hold"/>
                                        <p:tgtEl>
                                          <p:spTgt spid="52"/>
                                        </p:tgtEl>
                                        <p:attrNameLst>
                                          <p:attrName>ppt_x</p:attrName>
                                        </p:attrNameLst>
                                      </p:cBhvr>
                                      <p:tavLst>
                                        <p:tav tm="0">
                                          <p:val>
                                            <p:strVal val="#ppt_x"/>
                                          </p:val>
                                        </p:tav>
                                        <p:tav tm="100000">
                                          <p:val>
                                            <p:strVal val="#ppt_x"/>
                                          </p:val>
                                        </p:tav>
                                      </p:tavLst>
                                    </p:anim>
                                    <p:anim calcmode="lin" valueType="num">
                                      <p:cBhvr>
                                        <p:cTn id="3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anim calcmode="lin" valueType="num">
                                      <p:cBhvr>
                                        <p:cTn id="43" dur="1000" fill="hold"/>
                                        <p:tgtEl>
                                          <p:spTgt spid="53"/>
                                        </p:tgtEl>
                                        <p:attrNameLst>
                                          <p:attrName>ppt_x</p:attrName>
                                        </p:attrNameLst>
                                      </p:cBhvr>
                                      <p:tavLst>
                                        <p:tav tm="0">
                                          <p:val>
                                            <p:strVal val="#ppt_x"/>
                                          </p:val>
                                        </p:tav>
                                        <p:tav tm="100000">
                                          <p:val>
                                            <p:strVal val="#ppt_x"/>
                                          </p:val>
                                        </p:tav>
                                      </p:tavLst>
                                    </p:anim>
                                    <p:anim calcmode="lin" valueType="num">
                                      <p:cBhvr>
                                        <p:cTn id="4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1000"/>
                                        <p:tgtEl>
                                          <p:spTgt spid="54"/>
                                        </p:tgtEl>
                                      </p:cBhvr>
                                    </p:animEffect>
                                    <p:anim calcmode="lin" valueType="num">
                                      <p:cBhvr>
                                        <p:cTn id="55" dur="1000" fill="hold"/>
                                        <p:tgtEl>
                                          <p:spTgt spid="54"/>
                                        </p:tgtEl>
                                        <p:attrNameLst>
                                          <p:attrName>ppt_x</p:attrName>
                                        </p:attrNameLst>
                                      </p:cBhvr>
                                      <p:tavLst>
                                        <p:tav tm="0">
                                          <p:val>
                                            <p:strVal val="#ppt_x"/>
                                          </p:val>
                                        </p:tav>
                                        <p:tav tm="100000">
                                          <p:val>
                                            <p:strVal val="#ppt_x"/>
                                          </p:val>
                                        </p:tav>
                                      </p:tavLst>
                                    </p:anim>
                                    <p:anim calcmode="lin" valueType="num">
                                      <p:cBhvr>
                                        <p:cTn id="5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2" grpId="0" animBg="1"/>
      <p:bldP spid="23" grpId="0" animBg="1"/>
      <p:bldP spid="29" grpId="0"/>
      <p:bldP spid="25" grpId="0" animBg="1"/>
      <p:bldP spid="33" grpId="0" animBg="1"/>
      <p:bldP spid="52" grpId="0"/>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953832" y="198377"/>
            <a:ext cx="592373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Database Structure</a:t>
            </a:r>
            <a:endPar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l="1637" t="19495" r="23566" b="40948"/>
          <a:stretch/>
        </p:blipFill>
        <p:spPr bwMode="auto">
          <a:xfrm>
            <a:off x="1349612" y="1763441"/>
            <a:ext cx="9468643" cy="39805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481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013541" y="172620"/>
            <a:ext cx="736644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Data stored in the tables</a:t>
            </a:r>
            <a:endParaRPr lang="en-US" sz="54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r="67630" b="58360"/>
          <a:stretch/>
        </p:blipFill>
        <p:spPr bwMode="auto">
          <a:xfrm>
            <a:off x="1125842" y="1612249"/>
            <a:ext cx="4154497" cy="325880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r="68890" b="55989"/>
          <a:stretch/>
        </p:blipFill>
        <p:spPr bwMode="auto">
          <a:xfrm>
            <a:off x="6801061" y="1606215"/>
            <a:ext cx="4094467" cy="32648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593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503</TotalTime>
  <Words>409</Words>
  <Application>Microsoft Office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 BERKLEY</vt:lpstr>
      <vt:lpstr>AR CENA</vt:lpstr>
      <vt:lpstr>Arial</vt:lpstr>
      <vt:lpstr>Century Gothic</vt:lpstr>
      <vt:lpstr>Corbel</vt:lpstr>
      <vt:lpstr>Times New Roman</vt:lpstr>
      <vt:lpstr>Wingdings</vt:lpstr>
      <vt:lpstr>Wingdings 2</vt:lpstr>
      <vt:lpstr>Wingdings 3</vt:lpstr>
      <vt:lpstr>Ion</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kavyareddy</dc:creator>
  <cp:lastModifiedBy>kavyareddy</cp:lastModifiedBy>
  <cp:revision>33</cp:revision>
  <dcterms:created xsi:type="dcterms:W3CDTF">2016-01-21T05:08:50Z</dcterms:created>
  <dcterms:modified xsi:type="dcterms:W3CDTF">2016-04-28T21:00:05Z</dcterms:modified>
</cp:coreProperties>
</file>